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8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E8CA"/>
    <a:srgbClr val="E1E5CD"/>
    <a:srgbClr val="6D8644"/>
    <a:srgbClr val="1E2225"/>
    <a:srgbClr val="21241D"/>
    <a:srgbClr val="414B30"/>
    <a:srgbClr val="20251E"/>
    <a:srgbClr val="A6B58D"/>
    <a:srgbClr val="FFFFFF"/>
    <a:srgbClr val="D9FF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247" autoAdjust="0"/>
  </p:normalViewPr>
  <p:slideViewPr>
    <p:cSldViewPr snapToGrid="0">
      <p:cViewPr varScale="1">
        <p:scale>
          <a:sx n="104" d="100"/>
          <a:sy n="104" d="100"/>
        </p:scale>
        <p:origin x="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F4B0F-F70F-0C42-FDD8-DE60EF0BC7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724A9F-8DBD-FC84-B1A6-3C525048E7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ED167-FD95-1269-6557-A91291B0F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94937-3EB8-474A-A6DA-90802F9BC643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A2063-5815-E913-B499-834DC8262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6AD82-8F54-1A81-5B6B-5C55DA40C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13F09-4B20-4D31-855E-ADC435B67F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4295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D07FB-9D0C-FF58-CC89-30412608E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05A003-C9EA-2FCE-7670-103A9B5AF4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60ACA-B3A3-1FD6-1A2B-588C44FEC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94937-3EB8-474A-A6DA-90802F9BC643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C4934-2B29-8593-1D17-E20E60ED2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4DE6E-50C5-214C-1C60-BDB16F1EB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13F09-4B20-4D31-855E-ADC435B67F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2994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8004D9-5E13-1FE2-226A-666DEC3862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9FD2EF-FD7A-4812-21B7-ED7F710B9B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97536-159E-2679-DB65-7A93E0920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94937-3EB8-474A-A6DA-90802F9BC643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5F247-9CBA-293C-7B93-D3AC92EB4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190FD4-4753-F167-6E88-637814728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13F09-4B20-4D31-855E-ADC435B67F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3902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E0AF0-1768-58E4-5D7C-D6758FC40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048AC-730B-4B22-2B74-5B7CD5638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0D508-9492-AC27-29FA-36D0AE50C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94937-3EB8-474A-A6DA-90802F9BC643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D92B6-D933-65CB-E2A2-11E92538C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14E99-D6F0-B97A-61CC-1BE060EBE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13F09-4B20-4D31-855E-ADC435B67F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2785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95385-2CBC-B358-873E-59B83DF9B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D17FF-64BA-DEF5-CE12-87A613E6E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83888-31E7-43B8-5001-8D2816F34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94937-3EB8-474A-A6DA-90802F9BC643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65D72-5470-9FED-E1B5-272699D3B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9022F-9400-7A59-88D1-A3D7DD91E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13F09-4B20-4D31-855E-ADC435B67F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476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BF412-998C-1932-66D4-A895532A6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0D3FD-2618-1478-37C5-52245B8F47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B92C74-E532-E401-B2BC-38321D49E1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C4D8BF-8A21-13D5-6CEF-BF3B40735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94937-3EB8-474A-A6DA-90802F9BC643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F8B3E3-4D0C-EAEB-88B0-757919B82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54FE47-7BDB-F7C5-26D0-E7BF5A7FF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13F09-4B20-4D31-855E-ADC435B67F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4701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8F4D1-7A64-E5A9-6B2D-CF94B824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14D05-8604-EE1D-C5A9-4B71433006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6AC4E-7FE6-9CFA-91BD-0BC56DD3A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1931CC-BC6F-3A24-9ED2-DD6132C77B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7BA963-E38E-2016-F43A-7CD3B56698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263A92-7DD0-856E-651A-3988B40AF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94937-3EB8-474A-A6DA-90802F9BC643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87D020-AC81-77FA-D71F-EE4E8550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A956B6-83B6-FCD2-0DCE-7D11EAA08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13F09-4B20-4D31-855E-ADC435B67F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1729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4A401-EC36-B1C3-7F51-7702D079A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DB0D56-5095-E07B-50A7-32C522000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94937-3EB8-474A-A6DA-90802F9BC643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0EF785-57C2-8D5B-5157-E6D6A1E81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A457B-6204-F87C-EE02-2BF775ABB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13F09-4B20-4D31-855E-ADC435B67F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2527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95CBAF-2305-80D4-9613-BFE9D7890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94937-3EB8-474A-A6DA-90802F9BC643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36F522-420A-C699-3C26-D0CB8E782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BACDD-5613-4D3B-8157-D5A8DC806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13F09-4B20-4D31-855E-ADC435B67F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6054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E7642-7AC8-99C9-9D04-3B122D702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328CE-FF67-A3E0-FDBC-810BCA1D3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0E4DB0-1A2C-F8FC-FD72-76571F5EFD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04AE5D-332A-2ADA-65B7-39B76F2C9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94937-3EB8-474A-A6DA-90802F9BC643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399BF0-51F3-DB3D-CA34-D0561360E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92A1B-150D-FC20-07D0-F24395C14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13F09-4B20-4D31-855E-ADC435B67F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4048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61F4C-B48E-7022-E6D5-7180CADF0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9B87D7-35F9-2175-DFDC-BA6F93EFC9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9A5FD-07B3-CBA3-8183-24DD998D7A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E1DA6-05C7-D6A0-5CAC-084BFCCBE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94937-3EB8-474A-A6DA-90802F9BC643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0D8AD9-CF4E-FDA7-15B6-5B8BA5975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6BDE05-A348-B3D3-0C35-19330943B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13F09-4B20-4D31-855E-ADC435B67F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8839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BA3A44-97FA-48D9-9AEF-6C71A79E5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A71CA2-721B-357A-F776-FF8C87459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9A613-FA5E-E276-749C-3159A1BFC3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B94937-3EB8-474A-A6DA-90802F9BC643}" type="datetimeFigureOut">
              <a:rPr lang="en-IN" smtClean="0"/>
              <a:t>09-09-2025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40EE3-492E-CD16-F636-59C6D11F5F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B7359-3BC2-C84B-896B-FB5583D89B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F13F09-4B20-4D31-855E-ADC435B67F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5416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5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888" y="0"/>
            <a:ext cx="5087113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674AEC-C357-D52A-3AE3-01F904C1B9DF}"/>
              </a:ext>
            </a:extLst>
          </p:cNvPr>
          <p:cNvSpPr txBox="1"/>
          <p:nvPr/>
        </p:nvSpPr>
        <p:spPr>
          <a:xfrm>
            <a:off x="914400" y="1071417"/>
            <a:ext cx="619048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E1E5CD"/>
                </a:solidFill>
                <a:latin typeface="Book Antiqua" panose="02040602050305030304" pitchFamily="18" charset="0"/>
                <a:ea typeface="Cambria" panose="02040503050406030204" pitchFamily="18" charset="0"/>
                <a:cs typeface="Arial" panose="020B0604020202020204" pitchFamily="34" charset="0"/>
              </a:rPr>
              <a:t>Citizen AI - Intelligent Citizen Engagement Platform </a:t>
            </a:r>
            <a:endParaRPr lang="en-US" sz="3200" dirty="0">
              <a:latin typeface="Book Antiqua" panose="020406020503050303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FC617F-7EFA-99FC-52E7-66496D6E2707}"/>
              </a:ext>
            </a:extLst>
          </p:cNvPr>
          <p:cNvSpPr txBox="1"/>
          <p:nvPr/>
        </p:nvSpPr>
        <p:spPr>
          <a:xfrm>
            <a:off x="914400" y="3140598"/>
            <a:ext cx="54406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b="1" dirty="0">
                <a:solidFill>
                  <a:srgbClr val="E1E5CD"/>
                </a:solidFill>
                <a:latin typeface="Book Antiqua" panose="0204060205030503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Aljuvaireya P</a:t>
            </a:r>
          </a:p>
          <a:p>
            <a:pPr>
              <a:lnSpc>
                <a:spcPct val="150000"/>
              </a:lnSpc>
            </a:pPr>
            <a:r>
              <a:rPr lang="en-IN" sz="2400" b="1" dirty="0">
                <a:solidFill>
                  <a:srgbClr val="E1E5CD"/>
                </a:solidFill>
                <a:latin typeface="Book Antiqua" panose="0204060205030503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BCA Student</a:t>
            </a:r>
          </a:p>
          <a:p>
            <a:pPr>
              <a:lnSpc>
                <a:spcPct val="150000"/>
              </a:lnSpc>
            </a:pPr>
            <a:r>
              <a:rPr lang="en-IN" sz="2400" b="1" dirty="0" err="1">
                <a:solidFill>
                  <a:srgbClr val="E1E5CD"/>
                </a:solidFill>
                <a:latin typeface="Book Antiqua" panose="0204060205030503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Valliammal</a:t>
            </a:r>
            <a:r>
              <a:rPr lang="en-IN" sz="2400" b="1" dirty="0">
                <a:solidFill>
                  <a:srgbClr val="E1E5CD"/>
                </a:solidFill>
                <a:latin typeface="Book Antiqua" panose="0204060205030503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College for Women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9500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5601AB6-1A02-7364-5942-2F06E194FB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" t="-1188" r="49999" b="14719"/>
          <a:stretch>
            <a:fillRect/>
          </a:stretch>
        </p:blipFill>
        <p:spPr bwMode="auto">
          <a:xfrm>
            <a:off x="0" y="-108642"/>
            <a:ext cx="3060071" cy="69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05743EA-D9F5-C524-F945-633A018BC6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1" t="422" r="1330" b="9440"/>
          <a:stretch>
            <a:fillRect/>
          </a:stretch>
        </p:blipFill>
        <p:spPr bwMode="auto">
          <a:xfrm>
            <a:off x="9131929" y="0"/>
            <a:ext cx="306007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0320D958-A4E1-EFDF-2EE3-3936E333D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054" y="780198"/>
            <a:ext cx="5661891" cy="5865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D4E8CA"/>
                </a:solidFill>
                <a:effectLst/>
                <a:latin typeface="Book Antiqua" panose="0204060205030503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D4E8CA"/>
                </a:solidFill>
                <a:effectLst/>
                <a:latin typeface="Book Antiqua" panose="02040602050305030304" pitchFamily="18" charset="0"/>
              </a:rPr>
              <a:t>Helps citizens get answers to their questions quickly and easily.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D4E8CA"/>
                </a:solidFill>
                <a:effectLst/>
                <a:latin typeface="Book Antiqua" panose="02040602050305030304" pitchFamily="18" charset="0"/>
              </a:rPr>
              <a:t> Makes public services simple and easy to use.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D4E8CA"/>
                </a:solidFill>
                <a:effectLst/>
                <a:latin typeface="Book Antiqua" panose="02040602050305030304" pitchFamily="18" charset="0"/>
              </a:rPr>
              <a:t> Can grow and add more services in the future.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D4E8CA"/>
                </a:solidFill>
                <a:effectLst/>
                <a:latin typeface="Book Antiqua" panose="02040602050305030304" pitchFamily="18" charset="0"/>
              </a:rPr>
              <a:t> Supports transparent and citizen-friendly governance.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D4E8CA"/>
                </a:solidFill>
                <a:effectLst/>
                <a:latin typeface="Book Antiqua" panose="02040602050305030304" pitchFamily="18" charset="0"/>
              </a:rPr>
              <a:t> Reduces the need for citizens to wait or visit offices.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D4E8CA"/>
                </a:solidFill>
                <a:effectLst/>
                <a:latin typeface="Book Antiqua" panose="02040602050305030304" pitchFamily="18" charset="0"/>
              </a:rPr>
              <a:t> Provides accurate and reliable information anytime.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D4E8CA"/>
                </a:solidFill>
                <a:effectLst/>
                <a:latin typeface="Book Antiqua" panose="02040602050305030304" pitchFamily="18" charset="0"/>
              </a:rPr>
              <a:t> Makes government services more accessible to everyone.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D4E8CA"/>
                </a:solidFill>
                <a:effectLst/>
                <a:latin typeface="Book Antiqua" panose="02040602050305030304" pitchFamily="18" charset="0"/>
              </a:rPr>
              <a:t> Encourages better communication between citizens and authorities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351032-38BC-AC57-BD6A-212ED54404A3}"/>
              </a:ext>
            </a:extLst>
          </p:cNvPr>
          <p:cNvSpPr txBox="1"/>
          <p:nvPr/>
        </p:nvSpPr>
        <p:spPr>
          <a:xfrm>
            <a:off x="4618182" y="318533"/>
            <a:ext cx="2558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D4E8CA"/>
                </a:solidFill>
                <a:latin typeface="Book Antiqua" panose="020406020503050303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970452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985F07-4CC0-45D6-9D47-6E24E9967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2" y="-2666998"/>
            <a:ext cx="6858000" cy="1219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502DB0-E237-D20E-50A1-1F38CB6030CC}"/>
              </a:ext>
            </a:extLst>
          </p:cNvPr>
          <p:cNvSpPr txBox="1"/>
          <p:nvPr/>
        </p:nvSpPr>
        <p:spPr>
          <a:xfrm>
            <a:off x="1413163" y="2770909"/>
            <a:ext cx="9781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rgbClr val="6D8644"/>
                </a:solidFill>
                <a:latin typeface="Book Antiqua" panose="02040602050305030304" pitchFamily="18" charset="0"/>
              </a:rPr>
              <a:t>Thank you for your valuable time</a:t>
            </a:r>
            <a:endParaRPr lang="en-IN" sz="4800" b="1" i="1" dirty="0">
              <a:solidFill>
                <a:srgbClr val="6D8644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508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5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842583E-4C00-1458-3ECB-1DF3BB493DB7}"/>
              </a:ext>
            </a:extLst>
          </p:cNvPr>
          <p:cNvSpPr/>
          <p:nvPr/>
        </p:nvSpPr>
        <p:spPr>
          <a:xfrm>
            <a:off x="780098" y="612934"/>
            <a:ext cx="5572601" cy="696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000" b="1" dirty="0">
                <a:solidFill>
                  <a:srgbClr val="E1E5CD"/>
                </a:solidFill>
                <a:latin typeface="Book Antiqua" panose="02040602050305030304" pitchFamily="18" charset="0"/>
                <a:ea typeface="Outfit Bold" pitchFamily="34" charset="-122"/>
                <a:cs typeface="Outfit Bold" pitchFamily="34" charset="-120"/>
              </a:rPr>
              <a:t>What is Citizen AI ?</a:t>
            </a:r>
            <a:endParaRPr lang="en-US" sz="4000" dirty="0">
              <a:latin typeface="Book Antiqua" panose="0204060205030503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45A05E-B0AC-82DF-DE1C-BD582ED68151}"/>
              </a:ext>
            </a:extLst>
          </p:cNvPr>
          <p:cNvSpPr txBox="1"/>
          <p:nvPr/>
        </p:nvSpPr>
        <p:spPr>
          <a:xfrm>
            <a:off x="451289" y="1803585"/>
            <a:ext cx="6836479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E1E5CD"/>
                </a:solidFill>
                <a:latin typeface="Book Antiqua" panose="02040602050305030304" pitchFamily="18" charset="0"/>
              </a:rPr>
              <a:t>Citizen AI is an innovative platform designed to improve communication and collaboration between citizens and government.</a:t>
            </a:r>
            <a:endParaRPr lang="en-US" dirty="0">
              <a:solidFill>
                <a:srgbClr val="E1E5CD"/>
              </a:solidFill>
              <a:latin typeface="Book Antiqua" panose="0204060205030503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E1E5CD"/>
                </a:solidFill>
                <a:latin typeface="Book Antiqua" panose="02040602050305030304" pitchFamily="18" charset="0"/>
              </a:rPr>
              <a:t>It leverages Artificial Intelligence to provide smart solutions for public queries, grievances, and engagement.</a:t>
            </a:r>
            <a:endParaRPr lang="en-US" dirty="0">
              <a:solidFill>
                <a:srgbClr val="E1E5CD"/>
              </a:solidFill>
              <a:latin typeface="Book Antiqua" panose="0204060205030503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E1E5CD"/>
                </a:solidFill>
                <a:latin typeface="Book Antiqua" panose="02040602050305030304" pitchFamily="18" charset="0"/>
              </a:rPr>
              <a:t>The platform ensures transparency, efficiency, and accessibility in civic services.</a:t>
            </a:r>
            <a:endParaRPr lang="en-US" dirty="0">
              <a:solidFill>
                <a:srgbClr val="E1E5CD"/>
              </a:solidFill>
              <a:latin typeface="Book Antiqua" panose="0204060205030503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E1E5CD"/>
                </a:solidFill>
                <a:latin typeface="Book Antiqua" panose="02040602050305030304" pitchFamily="18" charset="0"/>
              </a:rPr>
              <a:t>It empowers citizens with real-time information and faster resolution of issues.</a:t>
            </a:r>
            <a:endParaRPr lang="en-US" dirty="0">
              <a:solidFill>
                <a:srgbClr val="E1E5CD"/>
              </a:solidFill>
              <a:latin typeface="Book Antiqua" panose="02040602050305030304" pitchFamily="18" charset="0"/>
            </a:endParaRPr>
          </a:p>
          <a:p>
            <a:endParaRPr lang="en-IN" dirty="0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F58A89CA-7451-8A68-045C-8A62CBC27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919" y="1419035"/>
            <a:ext cx="4379857" cy="437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887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2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77606314-E4DE-0DEB-46EE-F5D8F87A7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2628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1C46B6-C902-EBF4-893A-89FE931D9A4E}"/>
              </a:ext>
            </a:extLst>
          </p:cNvPr>
          <p:cNvSpPr txBox="1"/>
          <p:nvPr/>
        </p:nvSpPr>
        <p:spPr>
          <a:xfrm>
            <a:off x="7543800" y="365760"/>
            <a:ext cx="1938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D4E8CA"/>
                </a:solidFill>
                <a:latin typeface="Book Antiqua" panose="02040602050305030304" pitchFamily="18" charset="0"/>
                <a:ea typeface="Outfit Bold" pitchFamily="34" charset="-122"/>
                <a:cs typeface="Outfit Bold" pitchFamily="34" charset="-120"/>
              </a:rPr>
              <a:t>Citizen AI </a:t>
            </a:r>
            <a:endParaRPr lang="en-IN" sz="2800" dirty="0">
              <a:solidFill>
                <a:srgbClr val="D4E8CA"/>
              </a:solidFill>
              <a:latin typeface="Book Antiqua" panose="0204060205030503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0E730B0-7149-2565-0A62-62A216B568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267299"/>
              </p:ext>
            </p:extLst>
          </p:nvPr>
        </p:nvGraphicFramePr>
        <p:xfrm>
          <a:off x="4745736" y="793479"/>
          <a:ext cx="7141464" cy="6332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70732">
                  <a:extLst>
                    <a:ext uri="{9D8B030D-6E8A-4147-A177-3AD203B41FA5}">
                      <a16:colId xmlns:a16="http://schemas.microsoft.com/office/drawing/2014/main" val="978552641"/>
                    </a:ext>
                  </a:extLst>
                </a:gridCol>
                <a:gridCol w="3570732">
                  <a:extLst>
                    <a:ext uri="{9D8B030D-6E8A-4147-A177-3AD203B41FA5}">
                      <a16:colId xmlns:a16="http://schemas.microsoft.com/office/drawing/2014/main" val="2753400626"/>
                    </a:ext>
                  </a:extLst>
                </a:gridCol>
              </a:tblGrid>
              <a:tr h="8651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rgbClr val="D4E8CA"/>
                        </a:solidFill>
                        <a:effectLst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D4E8CA"/>
                          </a:solidFill>
                          <a:effectLst/>
                          <a:latin typeface="Book Antiqua" panose="02040602050305030304" pitchFamily="18" charset="0"/>
                        </a:rPr>
                        <a:t>Purpose </a:t>
                      </a:r>
                    </a:p>
                    <a:p>
                      <a:endParaRPr lang="en-IN" dirty="0">
                        <a:solidFill>
                          <a:srgbClr val="D4E8C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rgbClr val="D4E8CA"/>
                        </a:solidFill>
                        <a:effectLst/>
                        <a:latin typeface="Book Antiqua" panose="02040602050305030304" pitchFamily="18" charset="0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D4E8CA"/>
                          </a:solidFill>
                          <a:effectLst/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Scope</a:t>
                      </a:r>
                    </a:p>
                    <a:p>
                      <a:endParaRPr lang="en-IN" dirty="0">
                        <a:solidFill>
                          <a:srgbClr val="D4E8CA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91520130"/>
                  </a:ext>
                </a:extLst>
              </a:tr>
              <a:tr h="5126189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700" b="1" dirty="0">
                          <a:solidFill>
                            <a:srgbClr val="D4E8CA"/>
                          </a:solidFill>
                          <a:latin typeface="Book Antiqua" panose="02040602050305030304" pitchFamily="18" charset="0"/>
                        </a:rPr>
                        <a:t>To give citizens a simple way to ask questions anytime.</a:t>
                      </a:r>
                      <a:endParaRPr lang="en-US" sz="1700" dirty="0">
                        <a:solidFill>
                          <a:srgbClr val="D4E8CA"/>
                        </a:solidFill>
                        <a:latin typeface="Book Antiqua" panose="02040602050305030304" pitchFamily="18" charset="0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700" b="1" dirty="0">
                          <a:solidFill>
                            <a:srgbClr val="D4E8CA"/>
                          </a:solidFill>
                          <a:latin typeface="Book Antiqua" panose="02040602050305030304" pitchFamily="18" charset="0"/>
                        </a:rPr>
                        <a:t>To provide instant, human-like replies using AI.</a:t>
                      </a:r>
                      <a:endParaRPr lang="en-US" sz="1700" dirty="0">
                        <a:solidFill>
                          <a:srgbClr val="D4E8CA"/>
                        </a:solidFill>
                        <a:latin typeface="Book Antiqua" panose="02040602050305030304" pitchFamily="18" charset="0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700" b="1" dirty="0">
                          <a:solidFill>
                            <a:srgbClr val="D4E8CA"/>
                          </a:solidFill>
                          <a:latin typeface="Book Antiqua" panose="02040602050305030304" pitchFamily="18" charset="0"/>
                        </a:rPr>
                        <a:t>To make services available 24/7.</a:t>
                      </a:r>
                      <a:endParaRPr lang="en-US" sz="1700" dirty="0">
                        <a:solidFill>
                          <a:srgbClr val="D4E8CA"/>
                        </a:solidFill>
                        <a:latin typeface="Book Antiqua" panose="02040602050305030304" pitchFamily="18" charset="0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700" b="1" dirty="0">
                          <a:solidFill>
                            <a:srgbClr val="D4E8CA"/>
                          </a:solidFill>
                          <a:latin typeface="Book Antiqua" panose="02040602050305030304" pitchFamily="18" charset="0"/>
                        </a:rPr>
                        <a:t>To understand how citizens feel about services.</a:t>
                      </a:r>
                      <a:endParaRPr lang="en-US" sz="1700" dirty="0">
                        <a:solidFill>
                          <a:srgbClr val="D4E8CA"/>
                        </a:solidFill>
                        <a:latin typeface="Book Antiqua" panose="02040602050305030304" pitchFamily="18" charset="0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700" b="1" dirty="0">
                          <a:solidFill>
                            <a:srgbClr val="D4E8CA"/>
                          </a:solidFill>
                          <a:latin typeface="Book Antiqua" panose="02040602050305030304" pitchFamily="18" charset="0"/>
                        </a:rPr>
                        <a:t>To give officials a clear view of citizen feedback in one place.</a:t>
                      </a:r>
                      <a:endParaRPr lang="en-US" sz="1700" dirty="0">
                        <a:solidFill>
                          <a:srgbClr val="D4E8CA"/>
                        </a:solidFill>
                        <a:latin typeface="Book Antiqua" panose="02040602050305030304" pitchFamily="18" charset="0"/>
                      </a:endParaRP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700" b="1" dirty="0">
                          <a:solidFill>
                            <a:srgbClr val="D4E8CA"/>
                          </a:solidFill>
                          <a:latin typeface="Book Antiqua" panose="02040602050305030304" pitchFamily="18" charset="0"/>
                        </a:rPr>
                        <a:t>To improve services based on real feedback.</a:t>
                      </a:r>
                      <a:endParaRPr lang="en-US" sz="1700" dirty="0">
                        <a:solidFill>
                          <a:srgbClr val="D4E8CA"/>
                        </a:solidFill>
                        <a:latin typeface="Book Antiqua" panose="02040602050305030304" pitchFamily="18" charset="0"/>
                      </a:endParaRPr>
                    </a:p>
                    <a:p>
                      <a:endParaRPr lang="en-IN" dirty="0">
                        <a:solidFill>
                          <a:srgbClr val="D4E8C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700" b="1" kern="1200" dirty="0">
                          <a:solidFill>
                            <a:srgbClr val="D4E8CA"/>
                          </a:solidFill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It is used for answering citizen questions quickly.</a:t>
                      </a:r>
                    </a:p>
                    <a:p>
                      <a:pPr marL="285750" indent="-285750" algn="l" defTabSz="914400" rtl="0" eaLnBrk="1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700" b="1" kern="1200" dirty="0">
                          <a:solidFill>
                            <a:srgbClr val="D4E8CA"/>
                          </a:solidFill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It helps in reporting issues or requesting information.</a:t>
                      </a:r>
                    </a:p>
                    <a:p>
                      <a:pPr marL="285750" indent="-285750" algn="l" defTabSz="914400" rtl="0" eaLnBrk="1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700" b="1" kern="1200" dirty="0">
                          <a:solidFill>
                            <a:srgbClr val="D4E8CA"/>
                          </a:solidFill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It can be expanded to handle more government services in future and social media or digital inputs.</a:t>
                      </a:r>
                    </a:p>
                    <a:p>
                      <a:pPr marL="285750" indent="-285750" algn="l" defTabSz="914400" rtl="0" eaLnBrk="1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700" b="1" kern="1200" dirty="0">
                          <a:solidFill>
                            <a:srgbClr val="D4E8CA"/>
                          </a:solidFill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It helps officials track overall public satisfaction.</a:t>
                      </a:r>
                    </a:p>
                    <a:p>
                      <a:pPr marL="285750" indent="-285750" algn="l" defTabSz="914400" rtl="0" eaLnBrk="1" latinLnBrk="0" hangingPunct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700" b="1" kern="1200" dirty="0">
                          <a:solidFill>
                            <a:srgbClr val="D4E8CA"/>
                          </a:solidFill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It can be upgraded to show more detailed government data.</a:t>
                      </a:r>
                    </a:p>
                    <a:p>
                      <a:endParaRPr lang="en-IN" dirty="0">
                        <a:solidFill>
                          <a:srgbClr val="D4E8C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7024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1095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51E">
            <a:alpha val="9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288F5C-9279-3004-6250-71DBAB7127A3}"/>
              </a:ext>
            </a:extLst>
          </p:cNvPr>
          <p:cNvSpPr txBox="1"/>
          <p:nvPr/>
        </p:nvSpPr>
        <p:spPr>
          <a:xfrm>
            <a:off x="3845687" y="291430"/>
            <a:ext cx="3893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D4E8CA"/>
                </a:solidFill>
                <a:latin typeface="Book Antiqua" panose="02040602050305030304" pitchFamily="18" charset="0"/>
              </a:rPr>
              <a:t>Implementation</a:t>
            </a:r>
            <a:endParaRPr lang="en-IN" sz="2000" b="1" dirty="0">
              <a:solidFill>
                <a:srgbClr val="D4E8CA"/>
              </a:solidFill>
              <a:latin typeface="Book Antiqua" panose="0204060205030503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2C453B-9FAB-BC0A-A68A-14EA73C681F9}"/>
              </a:ext>
            </a:extLst>
          </p:cNvPr>
          <p:cNvCxnSpPr/>
          <p:nvPr/>
        </p:nvCxnSpPr>
        <p:spPr>
          <a:xfrm>
            <a:off x="600362" y="1524000"/>
            <a:ext cx="10991273" cy="0"/>
          </a:xfrm>
          <a:prstGeom prst="line">
            <a:avLst/>
          </a:prstGeom>
          <a:ln>
            <a:solidFill>
              <a:srgbClr val="D4E8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D5C086-FFEF-DAF2-A705-E27D106DF339}"/>
              </a:ext>
            </a:extLst>
          </p:cNvPr>
          <p:cNvCxnSpPr/>
          <p:nvPr/>
        </p:nvCxnSpPr>
        <p:spPr>
          <a:xfrm>
            <a:off x="1348509" y="1524000"/>
            <a:ext cx="0" cy="1099127"/>
          </a:xfrm>
          <a:prstGeom prst="line">
            <a:avLst/>
          </a:prstGeom>
          <a:ln>
            <a:solidFill>
              <a:srgbClr val="D4E8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EED8D25-EA7E-6385-20F2-ED7738737C12}"/>
              </a:ext>
            </a:extLst>
          </p:cNvPr>
          <p:cNvSpPr txBox="1"/>
          <p:nvPr/>
        </p:nvSpPr>
        <p:spPr>
          <a:xfrm>
            <a:off x="2628246" y="2823578"/>
            <a:ext cx="1588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D4E8CA"/>
                </a:solidFill>
                <a:latin typeface="Book Antiqua" panose="02040602050305030304" pitchFamily="18" charset="0"/>
              </a:rPr>
              <a:t>Backend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3C32AF-B7F3-2F82-F675-9D57BDF1AF94}"/>
              </a:ext>
            </a:extLst>
          </p:cNvPr>
          <p:cNvCxnSpPr/>
          <p:nvPr/>
        </p:nvCxnSpPr>
        <p:spPr>
          <a:xfrm>
            <a:off x="3422574" y="1523998"/>
            <a:ext cx="0" cy="1099127"/>
          </a:xfrm>
          <a:prstGeom prst="line">
            <a:avLst/>
          </a:prstGeom>
          <a:ln>
            <a:solidFill>
              <a:srgbClr val="D4E8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4D5708-C417-C8B7-ACAA-D5D79854874C}"/>
              </a:ext>
            </a:extLst>
          </p:cNvPr>
          <p:cNvCxnSpPr/>
          <p:nvPr/>
        </p:nvCxnSpPr>
        <p:spPr>
          <a:xfrm>
            <a:off x="5792251" y="1523998"/>
            <a:ext cx="0" cy="1099127"/>
          </a:xfrm>
          <a:prstGeom prst="line">
            <a:avLst/>
          </a:prstGeom>
          <a:ln>
            <a:solidFill>
              <a:srgbClr val="D4E8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494241-8142-8771-F7C8-5FADA52FD01C}"/>
              </a:ext>
            </a:extLst>
          </p:cNvPr>
          <p:cNvCxnSpPr/>
          <p:nvPr/>
        </p:nvCxnSpPr>
        <p:spPr>
          <a:xfrm>
            <a:off x="8399649" y="1523998"/>
            <a:ext cx="0" cy="1099127"/>
          </a:xfrm>
          <a:prstGeom prst="line">
            <a:avLst/>
          </a:prstGeom>
          <a:ln>
            <a:solidFill>
              <a:srgbClr val="D4E8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64DB185-6F16-E612-8611-BB76A3316F1E}"/>
              </a:ext>
            </a:extLst>
          </p:cNvPr>
          <p:cNvSpPr txBox="1"/>
          <p:nvPr/>
        </p:nvSpPr>
        <p:spPr>
          <a:xfrm>
            <a:off x="4997923" y="2784842"/>
            <a:ext cx="1588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D4E8CA"/>
                </a:solidFill>
                <a:latin typeface="Book Antiqua" panose="02040602050305030304" pitchFamily="18" charset="0"/>
              </a:rPr>
              <a:t>Libraries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79E273-9BCE-82F0-3463-BC667F6DD5BB}"/>
              </a:ext>
            </a:extLst>
          </p:cNvPr>
          <p:cNvSpPr txBox="1"/>
          <p:nvPr/>
        </p:nvSpPr>
        <p:spPr>
          <a:xfrm>
            <a:off x="7605321" y="2784842"/>
            <a:ext cx="1588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D4E8CA"/>
                </a:solidFill>
                <a:latin typeface="Book Antiqua" panose="02040602050305030304" pitchFamily="18" charset="0"/>
              </a:rPr>
              <a:t>Platform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522C53-02F0-0760-04BD-14CEB79C3B05}"/>
              </a:ext>
            </a:extLst>
          </p:cNvPr>
          <p:cNvSpPr txBox="1"/>
          <p:nvPr/>
        </p:nvSpPr>
        <p:spPr>
          <a:xfrm>
            <a:off x="2376939" y="3955855"/>
            <a:ext cx="2081841" cy="1712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b="1" dirty="0">
                <a:solidFill>
                  <a:srgbClr val="D4E8CA"/>
                </a:solidFill>
                <a:latin typeface="Book Antiqua" panose="02040602050305030304" pitchFamily="18" charset="0"/>
              </a:rPr>
              <a:t>IBM Granite AI Model </a:t>
            </a:r>
          </a:p>
          <a:p>
            <a:pPr algn="ctr">
              <a:lnSpc>
                <a:spcPct val="150000"/>
              </a:lnSpc>
            </a:pPr>
            <a:r>
              <a:rPr lang="it-IT" b="1" dirty="0">
                <a:solidFill>
                  <a:srgbClr val="D4E8CA"/>
                </a:solidFill>
                <a:latin typeface="Book Antiqua" panose="02040602050305030304" pitchFamily="18" charset="0"/>
              </a:rPr>
              <a:t>( granite-3.2-2b-instruct )</a:t>
            </a:r>
            <a:endParaRPr lang="en-IN" b="1" dirty="0">
              <a:solidFill>
                <a:srgbClr val="D4E8CA"/>
              </a:solidFill>
              <a:latin typeface="Book Antiqua" panose="0204060205030503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4C2879-D7A8-A1A2-3A86-11AE762C0399}"/>
              </a:ext>
            </a:extLst>
          </p:cNvPr>
          <p:cNvSpPr txBox="1"/>
          <p:nvPr/>
        </p:nvSpPr>
        <p:spPr>
          <a:xfrm>
            <a:off x="4868818" y="3955855"/>
            <a:ext cx="208184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b="1" dirty="0">
                <a:solidFill>
                  <a:srgbClr val="D4E8CA"/>
                </a:solidFill>
                <a:latin typeface="Book Antiqua" panose="02040602050305030304" pitchFamily="18" charset="0"/>
              </a:rPr>
              <a:t>Transformers</a:t>
            </a:r>
          </a:p>
          <a:p>
            <a:pPr algn="ctr">
              <a:lnSpc>
                <a:spcPct val="150000"/>
              </a:lnSpc>
            </a:pPr>
            <a:r>
              <a:rPr lang="en-IN" b="1" dirty="0">
                <a:solidFill>
                  <a:srgbClr val="D4E8CA"/>
                </a:solidFill>
                <a:latin typeface="Book Antiqua" panose="02040602050305030304" pitchFamily="18" charset="0"/>
              </a:rPr>
              <a:t>Torch [ </a:t>
            </a:r>
            <a:r>
              <a:rPr lang="en-IN" b="1" dirty="0" err="1">
                <a:solidFill>
                  <a:srgbClr val="D4E8CA"/>
                </a:solidFill>
                <a:latin typeface="Book Antiqua" panose="02040602050305030304" pitchFamily="18" charset="0"/>
              </a:rPr>
              <a:t>pyTorch</a:t>
            </a:r>
            <a:r>
              <a:rPr lang="en-IN" b="1" dirty="0">
                <a:solidFill>
                  <a:srgbClr val="D4E8CA"/>
                </a:solidFill>
                <a:latin typeface="Book Antiqua" panose="02040602050305030304" pitchFamily="18" charset="0"/>
              </a:rPr>
              <a:t> ]</a:t>
            </a:r>
          </a:p>
          <a:p>
            <a:pPr algn="ctr">
              <a:lnSpc>
                <a:spcPct val="150000"/>
              </a:lnSpc>
            </a:pPr>
            <a:r>
              <a:rPr lang="en-IN" b="1" dirty="0" err="1">
                <a:solidFill>
                  <a:srgbClr val="D4E8CA"/>
                </a:solidFill>
                <a:latin typeface="Book Antiqua" panose="02040602050305030304" pitchFamily="18" charset="0"/>
              </a:rPr>
              <a:t>Gradio</a:t>
            </a:r>
            <a:endParaRPr lang="en-IN" b="1" dirty="0">
              <a:solidFill>
                <a:srgbClr val="D4E8CA"/>
              </a:solidFill>
              <a:latin typeface="Book Antiqua" panose="02040602050305030304" pitchFamily="18" charset="0"/>
            </a:endParaRPr>
          </a:p>
          <a:p>
            <a:endParaRPr lang="en-IN" b="1" dirty="0">
              <a:solidFill>
                <a:srgbClr val="D4E8CA"/>
              </a:solidFill>
              <a:latin typeface="Book Antiqua" panose="0204060205030503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721D50-59AA-4971-0A43-8F2590F0F685}"/>
              </a:ext>
            </a:extLst>
          </p:cNvPr>
          <p:cNvSpPr txBox="1"/>
          <p:nvPr/>
        </p:nvSpPr>
        <p:spPr>
          <a:xfrm>
            <a:off x="7339929" y="4037298"/>
            <a:ext cx="2081840" cy="1296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b="1" dirty="0">
                <a:solidFill>
                  <a:srgbClr val="D4E8CA"/>
                </a:solidFill>
                <a:latin typeface="Book Antiqua" panose="02040602050305030304" pitchFamily="18" charset="0"/>
              </a:rPr>
              <a:t>Google </a:t>
            </a:r>
            <a:r>
              <a:rPr lang="en-IN" b="1" dirty="0" err="1">
                <a:solidFill>
                  <a:srgbClr val="D4E8CA"/>
                </a:solidFill>
                <a:latin typeface="Book Antiqua" panose="02040602050305030304" pitchFamily="18" charset="0"/>
              </a:rPr>
              <a:t>Colab</a:t>
            </a:r>
            <a:r>
              <a:rPr lang="en-IN" b="1" dirty="0">
                <a:solidFill>
                  <a:srgbClr val="D4E8CA"/>
                </a:solidFill>
                <a:latin typeface="Book Antiqua" panose="02040602050305030304" pitchFamily="18" charset="0"/>
              </a:rPr>
              <a:t> with GPU Support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0E7291-4287-57AB-E4B9-25642539B1B4}"/>
              </a:ext>
            </a:extLst>
          </p:cNvPr>
          <p:cNvSpPr txBox="1"/>
          <p:nvPr/>
        </p:nvSpPr>
        <p:spPr>
          <a:xfrm>
            <a:off x="452398" y="2735949"/>
            <a:ext cx="17828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D4E8CA"/>
                </a:solidFill>
                <a:latin typeface="Book Antiqua" panose="02040602050305030304" pitchFamily="18" charset="0"/>
              </a:rPr>
              <a:t>Programming Language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4C5ED0-222B-0DEB-A06A-F154DB1689EF}"/>
              </a:ext>
            </a:extLst>
          </p:cNvPr>
          <p:cNvSpPr txBox="1"/>
          <p:nvPr/>
        </p:nvSpPr>
        <p:spPr>
          <a:xfrm>
            <a:off x="542381" y="4039344"/>
            <a:ext cx="1588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D4E8CA"/>
                </a:solidFill>
                <a:latin typeface="Book Antiqua" panose="02040602050305030304" pitchFamily="18" charset="0"/>
              </a:rPr>
              <a:t>Python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BD2E59-8B43-04E3-3CBB-EBEB5753DD69}"/>
              </a:ext>
            </a:extLst>
          </p:cNvPr>
          <p:cNvSpPr txBox="1"/>
          <p:nvPr/>
        </p:nvSpPr>
        <p:spPr>
          <a:xfrm>
            <a:off x="9960913" y="2823578"/>
            <a:ext cx="1588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D4E8CA"/>
                </a:solidFill>
                <a:latin typeface="Book Antiqua" panose="02040602050305030304" pitchFamily="18" charset="0"/>
              </a:rPr>
              <a:t>Functions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672484-33B5-0B53-41CC-BA23133A9B03}"/>
              </a:ext>
            </a:extLst>
          </p:cNvPr>
          <p:cNvSpPr txBox="1"/>
          <p:nvPr/>
        </p:nvSpPr>
        <p:spPr>
          <a:xfrm>
            <a:off x="9714320" y="4040685"/>
            <a:ext cx="2218145" cy="881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b="1" dirty="0">
                <a:solidFill>
                  <a:srgbClr val="D4E8CA"/>
                </a:solidFill>
                <a:latin typeface="Book Antiqua" panose="02040602050305030304" pitchFamily="18" charset="0"/>
              </a:rPr>
              <a:t>City Analysis</a:t>
            </a:r>
          </a:p>
          <a:p>
            <a:pPr algn="ctr">
              <a:lnSpc>
                <a:spcPct val="150000"/>
              </a:lnSpc>
            </a:pPr>
            <a:r>
              <a:rPr lang="en-IN" b="1" dirty="0">
                <a:solidFill>
                  <a:srgbClr val="D4E8CA"/>
                </a:solidFill>
                <a:latin typeface="Book Antiqua" panose="02040602050305030304" pitchFamily="18" charset="0"/>
              </a:rPr>
              <a:t>Citizen Interaction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82EFB30-9986-602E-5765-3602163FCC5F}"/>
              </a:ext>
            </a:extLst>
          </p:cNvPr>
          <p:cNvCxnSpPr/>
          <p:nvPr/>
        </p:nvCxnSpPr>
        <p:spPr>
          <a:xfrm>
            <a:off x="10755241" y="1523999"/>
            <a:ext cx="0" cy="1099127"/>
          </a:xfrm>
          <a:prstGeom prst="line">
            <a:avLst/>
          </a:prstGeom>
          <a:ln>
            <a:solidFill>
              <a:srgbClr val="D4E8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8CB24C-8724-D612-24F1-6CB3B0CD55C6}"/>
              </a:ext>
            </a:extLst>
          </p:cNvPr>
          <p:cNvCxnSpPr>
            <a:cxnSpLocks/>
          </p:cNvCxnSpPr>
          <p:nvPr/>
        </p:nvCxnSpPr>
        <p:spPr>
          <a:xfrm>
            <a:off x="1336709" y="3513364"/>
            <a:ext cx="0" cy="403888"/>
          </a:xfrm>
          <a:prstGeom prst="line">
            <a:avLst/>
          </a:prstGeom>
          <a:ln>
            <a:solidFill>
              <a:srgbClr val="D4E8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BA9AC2-35E3-981E-5164-9C98AB5BA64E}"/>
              </a:ext>
            </a:extLst>
          </p:cNvPr>
          <p:cNvCxnSpPr>
            <a:cxnSpLocks/>
          </p:cNvCxnSpPr>
          <p:nvPr/>
        </p:nvCxnSpPr>
        <p:spPr>
          <a:xfrm>
            <a:off x="3417859" y="3463820"/>
            <a:ext cx="0" cy="403888"/>
          </a:xfrm>
          <a:prstGeom prst="line">
            <a:avLst/>
          </a:prstGeom>
          <a:ln>
            <a:solidFill>
              <a:srgbClr val="D4E8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736481-0A5B-BB72-F5DD-CA3F01F26D29}"/>
              </a:ext>
            </a:extLst>
          </p:cNvPr>
          <p:cNvCxnSpPr>
            <a:cxnSpLocks/>
          </p:cNvCxnSpPr>
          <p:nvPr/>
        </p:nvCxnSpPr>
        <p:spPr>
          <a:xfrm>
            <a:off x="5792251" y="3456854"/>
            <a:ext cx="0" cy="403888"/>
          </a:xfrm>
          <a:prstGeom prst="line">
            <a:avLst/>
          </a:prstGeom>
          <a:ln>
            <a:solidFill>
              <a:srgbClr val="D4E8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09EA7E-AE41-1C17-8128-F72AAE4B50F4}"/>
              </a:ext>
            </a:extLst>
          </p:cNvPr>
          <p:cNvCxnSpPr>
            <a:cxnSpLocks/>
          </p:cNvCxnSpPr>
          <p:nvPr/>
        </p:nvCxnSpPr>
        <p:spPr>
          <a:xfrm>
            <a:off x="8399649" y="3429000"/>
            <a:ext cx="0" cy="403888"/>
          </a:xfrm>
          <a:prstGeom prst="line">
            <a:avLst/>
          </a:prstGeom>
          <a:ln>
            <a:solidFill>
              <a:srgbClr val="D4E8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2865884-EE86-D60F-A94D-16D11B5889E8}"/>
              </a:ext>
            </a:extLst>
          </p:cNvPr>
          <p:cNvCxnSpPr>
            <a:cxnSpLocks/>
          </p:cNvCxnSpPr>
          <p:nvPr/>
        </p:nvCxnSpPr>
        <p:spPr>
          <a:xfrm>
            <a:off x="10759306" y="3356303"/>
            <a:ext cx="0" cy="403888"/>
          </a:xfrm>
          <a:prstGeom prst="line">
            <a:avLst/>
          </a:prstGeom>
          <a:ln>
            <a:solidFill>
              <a:srgbClr val="D4E8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hape 10">
            <a:extLst>
              <a:ext uri="{FF2B5EF4-FFF2-40B4-BE49-F238E27FC236}">
                <a16:creationId xmlns:a16="http://schemas.microsoft.com/office/drawing/2014/main" id="{03057ED7-AE75-536E-6918-E5469FAEF6CB}"/>
              </a:ext>
            </a:extLst>
          </p:cNvPr>
          <p:cNvSpPr/>
          <p:nvPr/>
        </p:nvSpPr>
        <p:spPr>
          <a:xfrm>
            <a:off x="1052898" y="1153614"/>
            <a:ext cx="566976" cy="566976"/>
          </a:xfrm>
          <a:prstGeom prst="roundRect">
            <a:avLst>
              <a:gd name="adj" fmla="val 6001"/>
            </a:avLst>
          </a:prstGeom>
          <a:solidFill>
            <a:srgbClr val="9FA582"/>
          </a:solidFill>
          <a:ln w="30480">
            <a:solidFill>
              <a:srgbClr val="545557"/>
            </a:solidFill>
            <a:prstDash val="solid"/>
          </a:ln>
        </p:spPr>
      </p:sp>
      <p:sp>
        <p:nvSpPr>
          <p:cNvPr id="28" name="Shape 10">
            <a:extLst>
              <a:ext uri="{FF2B5EF4-FFF2-40B4-BE49-F238E27FC236}">
                <a16:creationId xmlns:a16="http://schemas.microsoft.com/office/drawing/2014/main" id="{C54BB6BA-B37E-FB8B-7600-95175B302E17}"/>
              </a:ext>
            </a:extLst>
          </p:cNvPr>
          <p:cNvSpPr/>
          <p:nvPr/>
        </p:nvSpPr>
        <p:spPr>
          <a:xfrm>
            <a:off x="3129308" y="1189945"/>
            <a:ext cx="566976" cy="566976"/>
          </a:xfrm>
          <a:prstGeom prst="roundRect">
            <a:avLst>
              <a:gd name="adj" fmla="val 6001"/>
            </a:avLst>
          </a:prstGeom>
          <a:solidFill>
            <a:srgbClr val="9FA582"/>
          </a:solidFill>
          <a:ln w="30480">
            <a:solidFill>
              <a:srgbClr val="545557"/>
            </a:solidFill>
            <a:prstDash val="solid"/>
          </a:ln>
        </p:spPr>
      </p:sp>
      <p:sp>
        <p:nvSpPr>
          <p:cNvPr id="29" name="Shape 10">
            <a:extLst>
              <a:ext uri="{FF2B5EF4-FFF2-40B4-BE49-F238E27FC236}">
                <a16:creationId xmlns:a16="http://schemas.microsoft.com/office/drawing/2014/main" id="{A006A8BF-DF00-F07C-EAE9-13A40F818C1A}"/>
              </a:ext>
            </a:extLst>
          </p:cNvPr>
          <p:cNvSpPr/>
          <p:nvPr/>
        </p:nvSpPr>
        <p:spPr>
          <a:xfrm>
            <a:off x="5529022" y="1189945"/>
            <a:ext cx="566976" cy="566976"/>
          </a:xfrm>
          <a:prstGeom prst="roundRect">
            <a:avLst>
              <a:gd name="adj" fmla="val 6001"/>
            </a:avLst>
          </a:prstGeom>
          <a:solidFill>
            <a:srgbClr val="9FA582"/>
          </a:solidFill>
          <a:ln w="30480">
            <a:solidFill>
              <a:srgbClr val="545557"/>
            </a:solidFill>
            <a:prstDash val="solid"/>
          </a:ln>
        </p:spPr>
      </p:sp>
      <p:sp>
        <p:nvSpPr>
          <p:cNvPr id="30" name="Shape 10">
            <a:extLst>
              <a:ext uri="{FF2B5EF4-FFF2-40B4-BE49-F238E27FC236}">
                <a16:creationId xmlns:a16="http://schemas.microsoft.com/office/drawing/2014/main" id="{464A7E84-6C9C-D4FE-4F18-B61DED486E3C}"/>
              </a:ext>
            </a:extLst>
          </p:cNvPr>
          <p:cNvSpPr/>
          <p:nvPr/>
        </p:nvSpPr>
        <p:spPr>
          <a:xfrm>
            <a:off x="8116161" y="1159652"/>
            <a:ext cx="566976" cy="566976"/>
          </a:xfrm>
          <a:prstGeom prst="roundRect">
            <a:avLst>
              <a:gd name="adj" fmla="val 6001"/>
            </a:avLst>
          </a:prstGeom>
          <a:solidFill>
            <a:srgbClr val="9FA582"/>
          </a:solidFill>
          <a:ln w="30480">
            <a:solidFill>
              <a:srgbClr val="545557"/>
            </a:solidFill>
            <a:prstDash val="solid"/>
          </a:ln>
        </p:spPr>
      </p:sp>
      <p:sp>
        <p:nvSpPr>
          <p:cNvPr id="31" name="Shape 10">
            <a:extLst>
              <a:ext uri="{FF2B5EF4-FFF2-40B4-BE49-F238E27FC236}">
                <a16:creationId xmlns:a16="http://schemas.microsoft.com/office/drawing/2014/main" id="{50A574F6-90A4-8FAD-D264-ACD138B7A8DE}"/>
              </a:ext>
            </a:extLst>
          </p:cNvPr>
          <p:cNvSpPr/>
          <p:nvPr/>
        </p:nvSpPr>
        <p:spPr>
          <a:xfrm>
            <a:off x="10440071" y="1156954"/>
            <a:ext cx="566976" cy="566976"/>
          </a:xfrm>
          <a:prstGeom prst="roundRect">
            <a:avLst>
              <a:gd name="adj" fmla="val 6001"/>
            </a:avLst>
          </a:prstGeom>
          <a:solidFill>
            <a:srgbClr val="9FA582"/>
          </a:solidFill>
          <a:ln w="30480">
            <a:solidFill>
              <a:srgbClr val="545557"/>
            </a:solidFill>
            <a:prstDash val="solid"/>
          </a:ln>
        </p:spPr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BFA8F00-64D6-C5EF-4BC2-C7AA7070490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39" y="1237010"/>
            <a:ext cx="434921" cy="43492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76C0638-E08B-290B-6AE8-95E706C923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33" b="98913" l="284" r="99432">
                        <a14:foregroundMark x1="0" y1="16033" x2="47727" y2="1902"/>
                        <a14:foregroundMark x1="47727" y1="1902" x2="84659" y2="13587"/>
                        <a14:foregroundMark x1="84659" y1="13587" x2="97727" y2="19837"/>
                        <a14:foregroundMark x1="97727" y1="19837" x2="96591" y2="64130"/>
                        <a14:foregroundMark x1="96591" y1="64130" x2="90057" y2="84239"/>
                        <a14:foregroundMark x1="77678" y1="91033" x2="77193" y2="91299"/>
                        <a14:foregroundMark x1="78669" y1="90489" x2="77678" y2="91033"/>
                        <a14:foregroundMark x1="79165" y1="90217" x2="78669" y2="90489"/>
                        <a14:foregroundMark x1="90057" y1="84239" x2="79165" y2="90217"/>
                        <a14:foregroundMark x1="64806" y1="94338" x2="39773" y2="96196"/>
                        <a14:foregroundMark x1="68460" y1="94066" x2="67399" y2="94145"/>
                        <a14:foregroundMark x1="39773" y1="96196" x2="12216" y2="82880"/>
                        <a14:foregroundMark x1="12216" y1="82880" x2="852" y2="79891"/>
                        <a14:foregroundMark x1="93750" y1="15217" x2="99432" y2="27989"/>
                        <a14:foregroundMark x1="99432" y1="27989" x2="95170" y2="83424"/>
                        <a14:foregroundMark x1="31534" y1="91576" x2="45739" y2="98913"/>
                        <a14:foregroundMark x1="66333" y1="96196" x2="67005" y2="96107"/>
                        <a14:foregroundMark x1="45739" y1="98913" x2="56682" y2="97469"/>
                        <a14:foregroundMark x1="56363" y1="97963" x2="50568" y2="98913"/>
                        <a14:foregroundMark x1="66916" y1="96232" x2="66258" y2="96340"/>
                        <a14:backgroundMark x1="9659" y1="4076" x2="9659" y2="4076"/>
                        <a14:backgroundMark x1="10511" y1="3804" x2="9091" y2="4076"/>
                        <a14:backgroundMark x1="8807" y1="3533" x2="11080" y2="4348"/>
                        <a14:backgroundMark x1="61080" y1="99185" x2="65909" y2="97011"/>
                        <a14:backgroundMark x1="62500" y1="98913" x2="61648" y2="99728"/>
                        <a14:backgroundMark x1="67330" y1="95652" x2="72727" y2="96196"/>
                        <a14:backgroundMark x1="67330" y1="97011" x2="79545" y2="94293"/>
                        <a14:backgroundMark x1="78125" y1="91576" x2="84091" y2="90217"/>
                        <a14:backgroundMark x1="44886" y1="99457" x2="44886" y2="99457"/>
                        <a14:backgroundMark x1="55398" y1="99457" x2="61364" y2="99185"/>
                        <a14:backgroundMark x1="55114" y1="99728" x2="55114" y2="99728"/>
                        <a14:backgroundMark x1="45455" y1="99457" x2="45455" y2="99457"/>
                        <a14:backgroundMark x1="78409" y1="91576" x2="78409" y2="91576"/>
                        <a14:backgroundMark x1="78125" y1="91304" x2="78125" y2="91304"/>
                        <a14:backgroundMark x1="76989" y1="91848" x2="76989" y2="91848"/>
                        <a14:backgroundMark x1="77841" y1="91033" x2="77841" y2="91033"/>
                        <a14:backgroundMark x1="78125" y1="91033" x2="78125" y2="91033"/>
                        <a14:backgroundMark x1="77273" y1="91033" x2="77273" y2="91033"/>
                        <a14:backgroundMark x1="78693" y1="91033" x2="78693" y2="91033"/>
                        <a14:backgroundMark x1="79261" y1="90217" x2="79261" y2="90217"/>
                        <a14:backgroundMark x1="80114" y1="90489" x2="80114" y2="90489"/>
                        <a14:backgroundMark x1="78125" y1="91033" x2="78125" y2="91033"/>
                        <a14:backgroundMark x1="77841" y1="91304" x2="77841" y2="913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086" y="1299956"/>
            <a:ext cx="347546" cy="36334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B1E9F8B-4AB0-2308-57C2-4283366083D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458" y="1257719"/>
            <a:ext cx="400856" cy="44781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994D92D-45AA-E641-8C4B-3085A2B7177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4056" y1="29545" x2="21678" y2="31818"/>
                        <a14:foregroundMark x1="21678" y1="31818" x2="26573" y2="63636"/>
                        <a14:foregroundMark x1="26573" y1="63636" x2="40210" y2="681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100" y="1214706"/>
            <a:ext cx="743098" cy="45729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C9C6491-3E44-1169-1552-EC19F2B6DB33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132" y="1241653"/>
            <a:ext cx="421646" cy="41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28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2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8A63943-1307-B731-EC3E-A9E2B9ED7D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948377"/>
              </p:ext>
            </p:extLst>
          </p:nvPr>
        </p:nvGraphicFramePr>
        <p:xfrm>
          <a:off x="733811" y="979132"/>
          <a:ext cx="10724354" cy="2446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74800">
                  <a:extLst>
                    <a:ext uri="{9D8B030D-6E8A-4147-A177-3AD203B41FA5}">
                      <a16:colId xmlns:a16="http://schemas.microsoft.com/office/drawing/2014/main" val="2402557073"/>
                    </a:ext>
                  </a:extLst>
                </a:gridCol>
                <a:gridCol w="3574777">
                  <a:extLst>
                    <a:ext uri="{9D8B030D-6E8A-4147-A177-3AD203B41FA5}">
                      <a16:colId xmlns:a16="http://schemas.microsoft.com/office/drawing/2014/main" val="374038418"/>
                    </a:ext>
                  </a:extLst>
                </a:gridCol>
                <a:gridCol w="3574777">
                  <a:extLst>
                    <a:ext uri="{9D8B030D-6E8A-4147-A177-3AD203B41FA5}">
                      <a16:colId xmlns:a16="http://schemas.microsoft.com/office/drawing/2014/main" val="3673214553"/>
                    </a:ext>
                  </a:extLst>
                </a:gridCol>
              </a:tblGrid>
              <a:tr h="2286000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rgbClr val="D4E8CA"/>
                          </a:solidFill>
                          <a:latin typeface="Book Antiqua" panose="02040602050305030304" pitchFamily="18" charset="0"/>
                        </a:rPr>
                        <a:t>Backend</a:t>
                      </a:r>
                      <a:endParaRPr lang="en-IN" dirty="0">
                        <a:solidFill>
                          <a:srgbClr val="D4E8CA"/>
                        </a:solidFill>
                        <a:latin typeface="Book Antiqua" panose="02040602050305030304" pitchFamily="18" charset="0"/>
                      </a:endParaRPr>
                    </a:p>
                    <a:p>
                      <a:endParaRPr lang="en-IN" dirty="0">
                        <a:solidFill>
                          <a:srgbClr val="D4E8CA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>
                          <a:solidFill>
                            <a:srgbClr val="D4E8CA"/>
                          </a:solidFill>
                          <a:latin typeface="Book Antiqua" panose="02040602050305030304" pitchFamily="18" charset="0"/>
                        </a:rPr>
                        <a:t>IBM Granite AI Model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>
                          <a:solidFill>
                            <a:srgbClr val="D4E8CA"/>
                          </a:solidFill>
                          <a:latin typeface="Book Antiqua" panose="02040602050305030304" pitchFamily="18" charset="0"/>
                        </a:rPr>
                        <a:t>( granite-3.2-2b-instruct )</a:t>
                      </a:r>
                      <a:endParaRPr lang="en-IN" dirty="0">
                        <a:solidFill>
                          <a:srgbClr val="D4E8CA"/>
                        </a:solidFill>
                        <a:latin typeface="Book Antiqua" panose="02040602050305030304" pitchFamily="18" charset="0"/>
                      </a:endParaRPr>
                    </a:p>
                    <a:p>
                      <a:endParaRPr lang="en-IN" dirty="0">
                        <a:solidFill>
                          <a:srgbClr val="D4E8CA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1" dirty="0">
                          <a:solidFill>
                            <a:srgbClr val="D4E8CA"/>
                          </a:solidFill>
                          <a:latin typeface="Book Antiqua" panose="02040602050305030304" pitchFamily="18" charset="0"/>
                        </a:rPr>
                        <a:t>A pre-trained large language model that understands and responds to natural language queries.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050" b="1" dirty="0">
                        <a:solidFill>
                          <a:srgbClr val="D4E8CA"/>
                        </a:solidFill>
                        <a:latin typeface="Book Antiqua" panose="02040602050305030304" pitchFamily="18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1" dirty="0">
                          <a:solidFill>
                            <a:srgbClr val="D4E8CA"/>
                          </a:solidFill>
                          <a:latin typeface="Book Antiqua" panose="02040602050305030304" pitchFamily="18" charset="0"/>
                        </a:rPr>
                        <a:t>Handles citizen questions with contextual, human-like answers.</a:t>
                      </a:r>
                    </a:p>
                    <a:p>
                      <a:endParaRPr lang="en-IN" dirty="0">
                        <a:solidFill>
                          <a:srgbClr val="D4E8CA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0540769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7ECFD3F-D9FC-D71F-455B-6C1AA3D165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624351"/>
              </p:ext>
            </p:extLst>
          </p:nvPr>
        </p:nvGraphicFramePr>
        <p:xfrm>
          <a:off x="733834" y="3429000"/>
          <a:ext cx="10724331" cy="2590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74777">
                  <a:extLst>
                    <a:ext uri="{9D8B030D-6E8A-4147-A177-3AD203B41FA5}">
                      <a16:colId xmlns:a16="http://schemas.microsoft.com/office/drawing/2014/main" val="2402557073"/>
                    </a:ext>
                  </a:extLst>
                </a:gridCol>
                <a:gridCol w="3574777">
                  <a:extLst>
                    <a:ext uri="{9D8B030D-6E8A-4147-A177-3AD203B41FA5}">
                      <a16:colId xmlns:a16="http://schemas.microsoft.com/office/drawing/2014/main" val="374038418"/>
                    </a:ext>
                  </a:extLst>
                </a:gridCol>
                <a:gridCol w="3574777">
                  <a:extLst>
                    <a:ext uri="{9D8B030D-6E8A-4147-A177-3AD203B41FA5}">
                      <a16:colId xmlns:a16="http://schemas.microsoft.com/office/drawing/2014/main" val="3673214553"/>
                    </a:ext>
                  </a:extLst>
                </a:gridCol>
              </a:tblGrid>
              <a:tr h="762000">
                <a:tc row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800" b="1" kern="1200" dirty="0">
                          <a:solidFill>
                            <a:srgbClr val="D4E8CA"/>
                          </a:solidFill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Libraries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800" b="1" kern="1200" dirty="0">
                          <a:solidFill>
                            <a:srgbClr val="D4E8CA"/>
                          </a:solidFill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Transformers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 dirty="0">
                          <a:solidFill>
                            <a:srgbClr val="D4E8CA"/>
                          </a:solidFill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Provides tools to load and use pre-trained AI models easily.</a:t>
                      </a:r>
                      <a:endParaRPr lang="en-IN" sz="1800" b="1" kern="1200" dirty="0">
                        <a:solidFill>
                          <a:srgbClr val="D4E8CA"/>
                        </a:solidFill>
                        <a:latin typeface="Book Antiqua" panose="02040602050305030304" pitchFamily="18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0540769"/>
                  </a:ext>
                </a:extLst>
              </a:tr>
              <a:tr h="76200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800" b="1" kern="1200" dirty="0">
                          <a:solidFill>
                            <a:srgbClr val="D4E8CA"/>
                          </a:solidFill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Torch ( </a:t>
                      </a:r>
                      <a:r>
                        <a:rPr lang="en-IN" sz="1800" b="1" kern="1200" dirty="0" err="1">
                          <a:solidFill>
                            <a:srgbClr val="D4E8CA"/>
                          </a:solidFill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PyTorch</a:t>
                      </a:r>
                      <a:r>
                        <a:rPr lang="en-IN" sz="1800" b="1" kern="1200" dirty="0">
                          <a:solidFill>
                            <a:srgbClr val="D4E8CA"/>
                          </a:solidFill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 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 dirty="0">
                          <a:solidFill>
                            <a:srgbClr val="D4E8CA"/>
                          </a:solidFill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Framework for running deep learning models efficiently on GPUs.</a:t>
                      </a:r>
                      <a:endParaRPr lang="en-IN" sz="1800" b="1" kern="1200" dirty="0">
                        <a:solidFill>
                          <a:srgbClr val="D4E8CA"/>
                        </a:solidFill>
                        <a:latin typeface="Book Antiqua" panose="02040602050305030304" pitchFamily="18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895639"/>
                  </a:ext>
                </a:extLst>
              </a:tr>
              <a:tr h="76200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800" b="1" kern="1200" dirty="0" err="1">
                          <a:solidFill>
                            <a:srgbClr val="D4E8CA"/>
                          </a:solidFill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Gradio</a:t>
                      </a:r>
                      <a:endParaRPr lang="en-IN" sz="1800" b="1" kern="1200" dirty="0">
                        <a:solidFill>
                          <a:srgbClr val="D4E8CA"/>
                        </a:solidFill>
                        <a:latin typeface="Book Antiqua" panose="020406020503050303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 dirty="0">
                          <a:solidFill>
                            <a:srgbClr val="D4E8CA"/>
                          </a:solidFill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Creates an interactive interface for citizens to input queries and view AI responses.</a:t>
                      </a:r>
                      <a:endParaRPr lang="en-IN" sz="1800" b="1" kern="1200" dirty="0">
                        <a:solidFill>
                          <a:srgbClr val="D4E8CA"/>
                        </a:solidFill>
                        <a:latin typeface="Book Antiqua" panose="02040602050305030304" pitchFamily="18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44537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EFE69F-39B1-D0DD-6C03-0B060940D3B8}"/>
              </a:ext>
            </a:extLst>
          </p:cNvPr>
          <p:cNvSpPr txBox="1"/>
          <p:nvPr/>
        </p:nvSpPr>
        <p:spPr>
          <a:xfrm>
            <a:off x="4149434" y="182761"/>
            <a:ext cx="38931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rgbClr val="D4E8CA"/>
                </a:solidFill>
                <a:latin typeface="Book Antiqua" panose="02040602050305030304" pitchFamily="18" charset="0"/>
              </a:rPr>
              <a:t>Technical Overview</a:t>
            </a: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3913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2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0696D7-C291-6C4A-4873-4EDE512F84D1}"/>
              </a:ext>
            </a:extLst>
          </p:cNvPr>
          <p:cNvSpPr txBox="1"/>
          <p:nvPr/>
        </p:nvSpPr>
        <p:spPr>
          <a:xfrm>
            <a:off x="6744850" y="547548"/>
            <a:ext cx="38931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rgbClr val="D4E8CA"/>
                </a:solidFill>
                <a:latin typeface="Book Antiqua" panose="02040602050305030304" pitchFamily="18" charset="0"/>
              </a:rPr>
              <a:t>Technical Overview</a:t>
            </a:r>
          </a:p>
          <a:p>
            <a:pPr algn="ctr"/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60D1719-47C9-CE41-5FDA-6636D20BD9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213291"/>
              </p:ext>
            </p:extLst>
          </p:nvPr>
        </p:nvGraphicFramePr>
        <p:xfrm>
          <a:off x="4516581" y="1529146"/>
          <a:ext cx="7388114" cy="44273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0000">
                  <a:extLst>
                    <a:ext uri="{9D8B030D-6E8A-4147-A177-3AD203B41FA5}">
                      <a16:colId xmlns:a16="http://schemas.microsoft.com/office/drawing/2014/main" val="1147093474"/>
                    </a:ext>
                  </a:extLst>
                </a:gridCol>
                <a:gridCol w="2524057">
                  <a:extLst>
                    <a:ext uri="{9D8B030D-6E8A-4147-A177-3AD203B41FA5}">
                      <a16:colId xmlns:a16="http://schemas.microsoft.com/office/drawing/2014/main" val="1046900590"/>
                    </a:ext>
                  </a:extLst>
                </a:gridCol>
                <a:gridCol w="2524057">
                  <a:extLst>
                    <a:ext uri="{9D8B030D-6E8A-4147-A177-3AD203B41FA5}">
                      <a16:colId xmlns:a16="http://schemas.microsoft.com/office/drawing/2014/main" val="3151230749"/>
                    </a:ext>
                  </a:extLst>
                </a:gridCol>
              </a:tblGrid>
              <a:tr h="2719581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rgbClr val="D4E8CA"/>
                          </a:solidFill>
                          <a:latin typeface="Book Antiqua" panose="02040602050305030304" pitchFamily="18" charset="0"/>
                        </a:rPr>
                        <a:t>Platform</a:t>
                      </a:r>
                      <a:endParaRPr lang="en-IN" dirty="0">
                        <a:solidFill>
                          <a:srgbClr val="D4E8CA"/>
                        </a:solidFill>
                        <a:latin typeface="Book Antiqua" panose="02040602050305030304" pitchFamily="18" charset="0"/>
                      </a:endParaRPr>
                    </a:p>
                    <a:p>
                      <a:endParaRPr lang="en-IN" dirty="0">
                        <a:solidFill>
                          <a:srgbClr val="D4E8CA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D4E8CA"/>
                          </a:solidFill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Google </a:t>
                      </a:r>
                      <a:r>
                        <a:rPr lang="en-US" sz="1800" b="1" kern="1200" dirty="0" err="1">
                          <a:solidFill>
                            <a:srgbClr val="D4E8CA"/>
                          </a:solidFill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Colab</a:t>
                      </a:r>
                      <a:r>
                        <a:rPr lang="en-US" sz="1800" b="1" kern="1200" dirty="0">
                          <a:solidFill>
                            <a:srgbClr val="D4E8CA"/>
                          </a:solidFill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D4E8CA"/>
                          </a:solidFill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with GPU support</a:t>
                      </a:r>
                      <a:endParaRPr lang="en-IN" sz="1800" b="1" kern="1200" dirty="0">
                        <a:solidFill>
                          <a:srgbClr val="D4E8CA"/>
                        </a:solidFill>
                        <a:latin typeface="Book Antiqua" panose="020406020503050303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D4E8CA"/>
                          </a:solidFill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Enables high-performance computation without local setup.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600" b="1" kern="1200" dirty="0">
                        <a:solidFill>
                          <a:srgbClr val="D4E8CA"/>
                        </a:solidFill>
                        <a:latin typeface="Book Antiqua" panose="02040602050305030304" pitchFamily="18" charset="0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D4E8CA"/>
                          </a:solidFill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Allows running large AI models smoothly.</a:t>
                      </a:r>
                    </a:p>
                    <a:p>
                      <a:endParaRPr lang="en-IN" dirty="0">
                        <a:solidFill>
                          <a:srgbClr val="D4E8CA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6544230"/>
                  </a:ext>
                </a:extLst>
              </a:tr>
              <a:tr h="778544"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800" b="1" kern="1200" dirty="0">
                          <a:solidFill>
                            <a:srgbClr val="D4E8CA"/>
                          </a:solidFill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Functions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>
                          <a:solidFill>
                            <a:srgbClr val="D4E8CA"/>
                          </a:solidFill>
                          <a:latin typeface="Book Antiqua" panose="02040602050305030304" pitchFamily="18" charset="0"/>
                        </a:rPr>
                        <a:t>City Analysis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b="1" kern="1200" dirty="0">
                        <a:solidFill>
                          <a:srgbClr val="D4E8CA"/>
                        </a:solidFill>
                        <a:latin typeface="Book Antiqua" panose="020406020503050303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rgbClr val="D4E8CA"/>
                          </a:solidFill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Generates city safety and crime reports.</a:t>
                      </a:r>
                      <a:endParaRPr lang="en-IN" sz="1800" b="1" kern="1200" dirty="0">
                        <a:solidFill>
                          <a:srgbClr val="D4E8CA"/>
                        </a:solidFill>
                        <a:latin typeface="Book Antiqua" panose="02040602050305030304" pitchFamily="18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080112"/>
                  </a:ext>
                </a:extLst>
              </a:tr>
              <a:tr h="84467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>
                          <a:solidFill>
                            <a:srgbClr val="D4E8CA"/>
                          </a:solidFill>
                          <a:latin typeface="Book Antiqua" panose="02040602050305030304" pitchFamily="18" charset="0"/>
                        </a:rPr>
                        <a:t>Citizen Interaction</a:t>
                      </a:r>
                      <a:endParaRPr lang="en-IN" sz="1800" b="1" kern="1200" dirty="0">
                        <a:solidFill>
                          <a:srgbClr val="D4E8CA"/>
                        </a:solidFill>
                        <a:latin typeface="Book Antiqua" panose="02040602050305030304" pitchFamily="18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rgbClr val="D4E8CA"/>
                          </a:solidFill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Generates responses to citizen queries.</a:t>
                      </a:r>
                      <a:endParaRPr lang="en-IN" sz="1800" b="1" kern="1200" dirty="0">
                        <a:solidFill>
                          <a:srgbClr val="D4E8CA"/>
                        </a:solidFill>
                        <a:latin typeface="Book Antiqua" panose="02040602050305030304" pitchFamily="18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4E8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222018"/>
                  </a:ext>
                </a:extLst>
              </a:tr>
            </a:tbl>
          </a:graphicData>
        </a:graphic>
      </p:graphicFrame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CE2CE39E-9ABB-75F9-2BBC-8A22C1353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494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85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2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224F395F-82B4-EB1A-8D1A-4E4D35FD8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3010" y="3258875"/>
            <a:ext cx="5255490" cy="743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6D8644"/>
              </a:solidFill>
              <a:effectLst/>
              <a:latin typeface="Book Antiqua" panose="02040602050305030304" pitchFamily="18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1FA5447-2ED0-F161-2A38-F95C7D955BF0}"/>
              </a:ext>
            </a:extLst>
          </p:cNvPr>
          <p:cNvGrpSpPr/>
          <p:nvPr/>
        </p:nvGrpSpPr>
        <p:grpSpPr>
          <a:xfrm>
            <a:off x="478475" y="538631"/>
            <a:ext cx="6824284" cy="5440488"/>
            <a:chOff x="2705993" y="444060"/>
            <a:chExt cx="6824284" cy="544048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61AA365-6A11-0A6D-411A-1A7FF92AD8CC}"/>
                </a:ext>
              </a:extLst>
            </p:cNvPr>
            <p:cNvGrpSpPr/>
            <p:nvPr/>
          </p:nvGrpSpPr>
          <p:grpSpPr>
            <a:xfrm>
              <a:off x="2705993" y="3565075"/>
              <a:ext cx="6780014" cy="847437"/>
              <a:chOff x="427314" y="1428631"/>
              <a:chExt cx="6780014" cy="847437"/>
            </a:xfrm>
          </p:grpSpPr>
          <p:sp>
            <p:nvSpPr>
              <p:cNvPr id="5" name="Shape 2"/>
              <p:cNvSpPr/>
              <p:nvPr/>
            </p:nvSpPr>
            <p:spPr>
              <a:xfrm>
                <a:off x="427314" y="1428631"/>
                <a:ext cx="6780014" cy="847437"/>
              </a:xfrm>
              <a:prstGeom prst="roundRect">
                <a:avLst>
                  <a:gd name="adj" fmla="val 10033"/>
                </a:avLst>
              </a:prstGeom>
              <a:solidFill>
                <a:srgbClr val="1C1D1F"/>
              </a:solidFill>
              <a:ln w="15240">
                <a:solidFill>
                  <a:srgbClr val="545557"/>
                </a:solidFill>
                <a:prstDash val="solid"/>
              </a:ln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en-US" dirty="0">
                    <a:solidFill>
                      <a:srgbClr val="D4E8CA"/>
                    </a:solidFill>
                    <a:latin typeface="Book Antiqua" panose="02040602050305030304" pitchFamily="18" charset="0"/>
                  </a:rPr>
                  <a:t>Backend prepares a prompt for the IBM Granite AI model</a:t>
                </a:r>
              </a:p>
              <a:p>
                <a:endParaRPr lang="en-US" altLang="en-US" sz="800" dirty="0">
                  <a:solidFill>
                    <a:srgbClr val="D4E8CA"/>
                  </a:solidFill>
                  <a:latin typeface="Book Antiqua" panose="0204060205030503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en-US" dirty="0">
                    <a:solidFill>
                      <a:srgbClr val="D4E8CA"/>
                    </a:solidFill>
                    <a:latin typeface="Book Antiqua" panose="02040602050305030304" pitchFamily="18" charset="0"/>
                  </a:rPr>
                  <a:t>The AI model generates the response</a:t>
                </a:r>
              </a:p>
              <a:p>
                <a:endParaRPr lang="en-US" altLang="en-US" dirty="0">
                  <a:solidFill>
                    <a:srgbClr val="6D8644"/>
                  </a:solidFill>
                  <a:latin typeface="Book Antiqua" panose="02040602050305030304" pitchFamily="18" charset="0"/>
                </a:endParaRPr>
              </a:p>
              <a:p>
                <a:endParaRPr lang="en-IN" dirty="0"/>
              </a:p>
            </p:txBody>
          </p:sp>
          <p:sp>
            <p:nvSpPr>
              <p:cNvPr id="6" name="Shape 3"/>
              <p:cNvSpPr/>
              <p:nvPr/>
            </p:nvSpPr>
            <p:spPr>
              <a:xfrm>
                <a:off x="427314" y="1428631"/>
                <a:ext cx="53340" cy="847437"/>
              </a:xfrm>
              <a:prstGeom prst="roundRect">
                <a:avLst>
                  <a:gd name="adj" fmla="val 27907"/>
                </a:avLst>
              </a:prstGeom>
              <a:solidFill>
                <a:srgbClr val="9FA582"/>
              </a:solidFill>
              <a:ln/>
            </p:spPr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2A7838F-DCC4-40F2-674E-8597AB7396A0}"/>
                </a:ext>
              </a:extLst>
            </p:cNvPr>
            <p:cNvGrpSpPr/>
            <p:nvPr/>
          </p:nvGrpSpPr>
          <p:grpSpPr>
            <a:xfrm>
              <a:off x="2705993" y="2675312"/>
              <a:ext cx="6780014" cy="741476"/>
              <a:chOff x="427314" y="1428631"/>
              <a:chExt cx="6780014" cy="741476"/>
            </a:xfrm>
          </p:grpSpPr>
          <p:sp>
            <p:nvSpPr>
              <p:cNvPr id="8" name="Shape 2">
                <a:extLst>
                  <a:ext uri="{FF2B5EF4-FFF2-40B4-BE49-F238E27FC236}">
                    <a16:creationId xmlns:a16="http://schemas.microsoft.com/office/drawing/2014/main" id="{A38CC065-10CA-0184-29B5-78FAF2AC1559}"/>
                  </a:ext>
                </a:extLst>
              </p:cNvPr>
              <p:cNvSpPr/>
              <p:nvPr/>
            </p:nvSpPr>
            <p:spPr>
              <a:xfrm>
                <a:off x="427314" y="1428631"/>
                <a:ext cx="6780014" cy="741476"/>
              </a:xfrm>
              <a:prstGeom prst="roundRect">
                <a:avLst>
                  <a:gd name="adj" fmla="val 10033"/>
                </a:avLst>
              </a:prstGeom>
              <a:solidFill>
                <a:srgbClr val="1C1D1F"/>
              </a:solidFill>
              <a:ln w="15240">
                <a:solidFill>
                  <a:srgbClr val="545557"/>
                </a:solidFill>
                <a:prstDash val="solid"/>
              </a:ln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en-US" dirty="0">
                    <a:solidFill>
                      <a:srgbClr val="D4E8CA"/>
                    </a:solidFill>
                    <a:latin typeface="Book Antiqua" panose="02040602050305030304" pitchFamily="18" charset="0"/>
                  </a:rPr>
                  <a:t>Input is sent to the Python backend function </a:t>
                </a:r>
              </a:p>
              <a:p>
                <a:r>
                  <a:rPr lang="en-US" altLang="en-US" dirty="0">
                    <a:solidFill>
                      <a:srgbClr val="D4E8CA"/>
                    </a:solidFill>
                    <a:latin typeface="Book Antiqua" panose="02040602050305030304" pitchFamily="18" charset="0"/>
                  </a:rPr>
                  <a:t>( </a:t>
                </a:r>
                <a:r>
                  <a:rPr lang="en-US" altLang="en-US" dirty="0" err="1">
                    <a:solidFill>
                      <a:srgbClr val="D4E8CA"/>
                    </a:solidFill>
                    <a:latin typeface="Book Antiqua" panose="02040602050305030304" pitchFamily="18" charset="0"/>
                  </a:rPr>
                  <a:t>city_analysis</a:t>
                </a:r>
                <a:r>
                  <a:rPr lang="en-US" altLang="en-US" dirty="0">
                    <a:solidFill>
                      <a:srgbClr val="D4E8CA"/>
                    </a:solidFill>
                    <a:latin typeface="Book Antiqua" panose="02040602050305030304" pitchFamily="18" charset="0"/>
                  </a:rPr>
                  <a:t> or </a:t>
                </a:r>
                <a:r>
                  <a:rPr lang="en-US" altLang="en-US" dirty="0" err="1">
                    <a:solidFill>
                      <a:srgbClr val="D4E8CA"/>
                    </a:solidFill>
                    <a:latin typeface="Book Antiqua" panose="02040602050305030304" pitchFamily="18" charset="0"/>
                  </a:rPr>
                  <a:t>citizen_interaction</a:t>
                </a:r>
                <a:r>
                  <a:rPr lang="en-US" altLang="en-US" dirty="0">
                    <a:solidFill>
                      <a:srgbClr val="D4E8CA"/>
                    </a:solidFill>
                    <a:latin typeface="Book Antiqua" panose="02040602050305030304" pitchFamily="18" charset="0"/>
                  </a:rPr>
                  <a:t> )</a:t>
                </a:r>
              </a:p>
              <a:p>
                <a:endParaRPr lang="en-US" altLang="en-US" dirty="0">
                  <a:solidFill>
                    <a:srgbClr val="6D8644"/>
                  </a:solidFill>
                  <a:latin typeface="Book Antiqua" panose="02040602050305030304" pitchFamily="18" charset="0"/>
                </a:endParaRPr>
              </a:p>
              <a:p>
                <a:endParaRPr lang="en-US" altLang="en-US" dirty="0">
                  <a:solidFill>
                    <a:srgbClr val="6D8644"/>
                  </a:solidFill>
                  <a:latin typeface="Book Antiqua" panose="02040602050305030304" pitchFamily="18" charset="0"/>
                </a:endParaRPr>
              </a:p>
            </p:txBody>
          </p:sp>
          <p:sp>
            <p:nvSpPr>
              <p:cNvPr id="9" name="Shape 3">
                <a:extLst>
                  <a:ext uri="{FF2B5EF4-FFF2-40B4-BE49-F238E27FC236}">
                    <a16:creationId xmlns:a16="http://schemas.microsoft.com/office/drawing/2014/main" id="{4F6528EF-A30F-CD20-7EC1-3B34FFA6E3EE}"/>
                  </a:ext>
                </a:extLst>
              </p:cNvPr>
              <p:cNvSpPr/>
              <p:nvPr/>
            </p:nvSpPr>
            <p:spPr>
              <a:xfrm>
                <a:off x="427314" y="1428631"/>
                <a:ext cx="45719" cy="741476"/>
              </a:xfrm>
              <a:prstGeom prst="roundRect">
                <a:avLst>
                  <a:gd name="adj" fmla="val 27907"/>
                </a:avLst>
              </a:prstGeom>
              <a:solidFill>
                <a:srgbClr val="9FA582"/>
              </a:solidFill>
              <a:ln/>
            </p:spPr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178A83F-1887-FFBA-9A98-861B728F316D}"/>
                </a:ext>
              </a:extLst>
            </p:cNvPr>
            <p:cNvGrpSpPr/>
            <p:nvPr/>
          </p:nvGrpSpPr>
          <p:grpSpPr>
            <a:xfrm>
              <a:off x="2728128" y="1397799"/>
              <a:ext cx="6802149" cy="1158489"/>
              <a:chOff x="449449" y="1449371"/>
              <a:chExt cx="6802149" cy="1158489"/>
            </a:xfrm>
          </p:grpSpPr>
          <p:sp>
            <p:nvSpPr>
              <p:cNvPr id="11" name="Shape 2">
                <a:extLst>
                  <a:ext uri="{FF2B5EF4-FFF2-40B4-BE49-F238E27FC236}">
                    <a16:creationId xmlns:a16="http://schemas.microsoft.com/office/drawing/2014/main" id="{3561E8E8-01D6-E58B-6AA5-3BE86D658FA5}"/>
                  </a:ext>
                </a:extLst>
              </p:cNvPr>
              <p:cNvSpPr/>
              <p:nvPr/>
            </p:nvSpPr>
            <p:spPr>
              <a:xfrm>
                <a:off x="449449" y="1449371"/>
                <a:ext cx="6802149" cy="1158489"/>
              </a:xfrm>
              <a:prstGeom prst="roundRect">
                <a:avLst>
                  <a:gd name="adj" fmla="val 10033"/>
                </a:avLst>
              </a:prstGeom>
              <a:solidFill>
                <a:srgbClr val="1C1D1F"/>
              </a:solidFill>
              <a:ln w="15240">
                <a:solidFill>
                  <a:srgbClr val="545557"/>
                </a:solidFill>
                <a:prstDash val="solid"/>
              </a:ln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en-US" dirty="0">
                    <a:solidFill>
                      <a:srgbClr val="D4E8CA"/>
                    </a:solidFill>
                    <a:latin typeface="Book Antiqua" panose="02040602050305030304" pitchFamily="18" charset="0"/>
                  </a:rPr>
                  <a:t>User enters input in the </a:t>
                </a:r>
                <a:r>
                  <a:rPr lang="en-US" altLang="en-US" dirty="0" err="1">
                    <a:solidFill>
                      <a:srgbClr val="D4E8CA"/>
                    </a:solidFill>
                    <a:latin typeface="Book Antiqua" panose="02040602050305030304" pitchFamily="18" charset="0"/>
                  </a:rPr>
                  <a:t>Gradio</a:t>
                </a:r>
                <a:r>
                  <a:rPr lang="en-US" altLang="en-US" dirty="0">
                    <a:solidFill>
                      <a:srgbClr val="D4E8CA"/>
                    </a:solidFill>
                    <a:latin typeface="Book Antiqua" panose="02040602050305030304" pitchFamily="18" charset="0"/>
                  </a:rPr>
                  <a:t> web interface</a:t>
                </a:r>
              </a:p>
              <a:p>
                <a:endParaRPr lang="en-US" altLang="en-US" sz="800" dirty="0">
                  <a:solidFill>
                    <a:srgbClr val="D4E8CA"/>
                  </a:solidFill>
                  <a:latin typeface="Book Antiqua" panose="02040602050305030304" pitchFamily="18" charset="0"/>
                </a:endParaRPr>
              </a:p>
              <a:p>
                <a:r>
                  <a:rPr lang="en-US" dirty="0">
                    <a:solidFill>
                      <a:srgbClr val="D4E8CA"/>
                    </a:solidFill>
                    <a:latin typeface="Book Antiqua" panose="02040602050305030304" pitchFamily="18" charset="0"/>
                  </a:rPr>
                  <a:t>City Name → for safety and crime analysis</a:t>
                </a:r>
              </a:p>
              <a:p>
                <a:endParaRPr lang="en-US" sz="600" dirty="0">
                  <a:solidFill>
                    <a:srgbClr val="D4E8CA"/>
                  </a:solidFill>
                  <a:latin typeface="Book Antiqua" panose="02040602050305030304" pitchFamily="18" charset="0"/>
                </a:endParaRPr>
              </a:p>
              <a:p>
                <a:r>
                  <a:rPr lang="en-US" dirty="0">
                    <a:solidFill>
                      <a:srgbClr val="D4E8CA"/>
                    </a:solidFill>
                    <a:latin typeface="Book Antiqua" panose="02040602050305030304" pitchFamily="18" charset="0"/>
                  </a:rPr>
                  <a:t>Query → for government services or civic issues</a:t>
                </a:r>
                <a:endParaRPr lang="en-US" altLang="en-US" dirty="0">
                  <a:solidFill>
                    <a:srgbClr val="D4E8CA"/>
                  </a:solidFill>
                  <a:latin typeface="Book Antiqua" panose="02040602050305030304" pitchFamily="18" charset="0"/>
                </a:endParaRPr>
              </a:p>
              <a:p>
                <a:endParaRPr lang="en-US" altLang="en-US" dirty="0">
                  <a:solidFill>
                    <a:srgbClr val="D4E8CA"/>
                  </a:solidFill>
                  <a:latin typeface="Book Antiqua" panose="02040602050305030304" pitchFamily="18" charset="0"/>
                </a:endParaRPr>
              </a:p>
              <a:p>
                <a:endParaRPr lang="en-IN" dirty="0"/>
              </a:p>
            </p:txBody>
          </p:sp>
          <p:sp>
            <p:nvSpPr>
              <p:cNvPr id="12" name="Shape 3">
                <a:extLst>
                  <a:ext uri="{FF2B5EF4-FFF2-40B4-BE49-F238E27FC236}">
                    <a16:creationId xmlns:a16="http://schemas.microsoft.com/office/drawing/2014/main" id="{1B456479-7C7C-88C2-784B-43E3FFA5525F}"/>
                  </a:ext>
                </a:extLst>
              </p:cNvPr>
              <p:cNvSpPr/>
              <p:nvPr/>
            </p:nvSpPr>
            <p:spPr>
              <a:xfrm>
                <a:off x="449449" y="1449371"/>
                <a:ext cx="45719" cy="1137923"/>
              </a:xfrm>
              <a:prstGeom prst="roundRect">
                <a:avLst>
                  <a:gd name="adj" fmla="val 27907"/>
                </a:avLst>
              </a:prstGeom>
              <a:solidFill>
                <a:srgbClr val="9FA582"/>
              </a:solidFill>
              <a:ln/>
            </p:spPr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5D542E0-5802-2933-FFBD-0ABF728497D5}"/>
                </a:ext>
              </a:extLst>
            </p:cNvPr>
            <p:cNvGrpSpPr/>
            <p:nvPr/>
          </p:nvGrpSpPr>
          <p:grpSpPr>
            <a:xfrm>
              <a:off x="2705993" y="4629881"/>
              <a:ext cx="6780014" cy="518649"/>
              <a:chOff x="427314" y="1428631"/>
              <a:chExt cx="6780014" cy="518649"/>
            </a:xfrm>
          </p:grpSpPr>
          <p:sp>
            <p:nvSpPr>
              <p:cNvPr id="20" name="Shape 2">
                <a:extLst>
                  <a:ext uri="{FF2B5EF4-FFF2-40B4-BE49-F238E27FC236}">
                    <a16:creationId xmlns:a16="http://schemas.microsoft.com/office/drawing/2014/main" id="{91D360E7-AD81-7676-21DC-EA4202B2098E}"/>
                  </a:ext>
                </a:extLst>
              </p:cNvPr>
              <p:cNvSpPr/>
              <p:nvPr/>
            </p:nvSpPr>
            <p:spPr>
              <a:xfrm>
                <a:off x="427314" y="1428631"/>
                <a:ext cx="6780014" cy="518649"/>
              </a:xfrm>
              <a:prstGeom prst="roundRect">
                <a:avLst>
                  <a:gd name="adj" fmla="val 10033"/>
                </a:avLst>
              </a:prstGeom>
              <a:solidFill>
                <a:srgbClr val="1C1D1F"/>
              </a:solidFill>
              <a:ln w="15240">
                <a:solidFill>
                  <a:srgbClr val="545557"/>
                </a:solidFill>
                <a:prstDash val="solid"/>
              </a:ln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en-US" dirty="0">
                    <a:solidFill>
                      <a:srgbClr val="D4E8CA"/>
                    </a:solidFill>
                    <a:latin typeface="Book Antiqua" panose="02040602050305030304" pitchFamily="18" charset="0"/>
                  </a:rPr>
                  <a:t>Response is decoded and cleaned</a:t>
                </a:r>
              </a:p>
              <a:p>
                <a:endParaRPr lang="en-US" altLang="en-US" dirty="0">
                  <a:solidFill>
                    <a:srgbClr val="6D8644"/>
                  </a:solidFill>
                  <a:latin typeface="Book Antiqua" panose="0204060205030503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en-US" dirty="0">
                  <a:solidFill>
                    <a:srgbClr val="6D8644"/>
                  </a:solidFill>
                  <a:latin typeface="Book Antiqua" panose="02040602050305030304" pitchFamily="18" charset="0"/>
                </a:endParaRPr>
              </a:p>
            </p:txBody>
          </p:sp>
          <p:sp>
            <p:nvSpPr>
              <p:cNvPr id="21" name="Shape 3">
                <a:extLst>
                  <a:ext uri="{FF2B5EF4-FFF2-40B4-BE49-F238E27FC236}">
                    <a16:creationId xmlns:a16="http://schemas.microsoft.com/office/drawing/2014/main" id="{EFFC57A4-2207-6B15-AD46-2AC687DCE22A}"/>
                  </a:ext>
                </a:extLst>
              </p:cNvPr>
              <p:cNvSpPr/>
              <p:nvPr/>
            </p:nvSpPr>
            <p:spPr>
              <a:xfrm flipH="1">
                <a:off x="427314" y="1428631"/>
                <a:ext cx="45719" cy="518649"/>
              </a:xfrm>
              <a:prstGeom prst="roundRect">
                <a:avLst>
                  <a:gd name="adj" fmla="val 27907"/>
                </a:avLst>
              </a:prstGeom>
              <a:solidFill>
                <a:srgbClr val="9FA582"/>
              </a:solidFill>
              <a:ln/>
            </p:spPr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F5F2ABC-577E-EA00-C60F-FAA73537BA3A}"/>
                </a:ext>
              </a:extLst>
            </p:cNvPr>
            <p:cNvGrpSpPr/>
            <p:nvPr/>
          </p:nvGrpSpPr>
          <p:grpSpPr>
            <a:xfrm>
              <a:off x="2705993" y="5365899"/>
              <a:ext cx="6780014" cy="518649"/>
              <a:chOff x="427314" y="1428631"/>
              <a:chExt cx="6780014" cy="518649"/>
            </a:xfrm>
          </p:grpSpPr>
          <p:sp>
            <p:nvSpPr>
              <p:cNvPr id="26" name="Shape 2">
                <a:extLst>
                  <a:ext uri="{FF2B5EF4-FFF2-40B4-BE49-F238E27FC236}">
                    <a16:creationId xmlns:a16="http://schemas.microsoft.com/office/drawing/2014/main" id="{D916202A-4E59-59C6-1BE2-4983337AED0F}"/>
                  </a:ext>
                </a:extLst>
              </p:cNvPr>
              <p:cNvSpPr/>
              <p:nvPr/>
            </p:nvSpPr>
            <p:spPr>
              <a:xfrm>
                <a:off x="427314" y="1428631"/>
                <a:ext cx="6780014" cy="518649"/>
              </a:xfrm>
              <a:prstGeom prst="roundRect">
                <a:avLst>
                  <a:gd name="adj" fmla="val 10033"/>
                </a:avLst>
              </a:prstGeom>
              <a:solidFill>
                <a:srgbClr val="1C1D1F"/>
              </a:solidFill>
              <a:ln w="15240">
                <a:solidFill>
                  <a:srgbClr val="545557"/>
                </a:solidFill>
                <a:prstDash val="solid"/>
              </a:ln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en-US" dirty="0">
                    <a:solidFill>
                      <a:srgbClr val="D4E8CA"/>
                    </a:solidFill>
                    <a:latin typeface="Book Antiqua" panose="02040602050305030304" pitchFamily="18" charset="0"/>
                  </a:rPr>
                  <a:t>Output is displayed back to the user on the interface</a:t>
                </a:r>
              </a:p>
            </p:txBody>
          </p:sp>
          <p:sp>
            <p:nvSpPr>
              <p:cNvPr id="27" name="Shape 3">
                <a:extLst>
                  <a:ext uri="{FF2B5EF4-FFF2-40B4-BE49-F238E27FC236}">
                    <a16:creationId xmlns:a16="http://schemas.microsoft.com/office/drawing/2014/main" id="{87A172C8-C943-EA67-ADEB-03B4F6650F01}"/>
                  </a:ext>
                </a:extLst>
              </p:cNvPr>
              <p:cNvSpPr/>
              <p:nvPr/>
            </p:nvSpPr>
            <p:spPr>
              <a:xfrm>
                <a:off x="427314" y="1428631"/>
                <a:ext cx="53340" cy="518649"/>
              </a:xfrm>
              <a:prstGeom prst="roundRect">
                <a:avLst>
                  <a:gd name="adj" fmla="val 27907"/>
                </a:avLst>
              </a:prstGeom>
              <a:solidFill>
                <a:srgbClr val="9FA582"/>
              </a:solidFill>
              <a:ln/>
            </p:spPr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3A3CF06-2C42-255B-C2FD-E6029F06D4DD}"/>
                </a:ext>
              </a:extLst>
            </p:cNvPr>
            <p:cNvSpPr txBox="1"/>
            <p:nvPr/>
          </p:nvSpPr>
          <p:spPr>
            <a:xfrm>
              <a:off x="3888508" y="444060"/>
              <a:ext cx="40362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b="1" dirty="0">
                  <a:solidFill>
                    <a:srgbClr val="D4E8CA"/>
                  </a:solidFill>
                  <a:latin typeface="Book Antiqua" panose="02040602050305030304" pitchFamily="18" charset="0"/>
                </a:rPr>
                <a:t>System Flow</a:t>
              </a:r>
            </a:p>
          </p:txBody>
        </p:sp>
      </p:grpSp>
      <p:pic>
        <p:nvPicPr>
          <p:cNvPr id="3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3512" y="1483243"/>
            <a:ext cx="3891513" cy="389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39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F5DB52-ACC4-011D-DD10-E65F0472B0B0}"/>
              </a:ext>
            </a:extLst>
          </p:cNvPr>
          <p:cNvSpPr txBox="1"/>
          <p:nvPr/>
        </p:nvSpPr>
        <p:spPr>
          <a:xfrm>
            <a:off x="-771173" y="505938"/>
            <a:ext cx="3893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D4E8CA"/>
                </a:solidFill>
                <a:latin typeface="Book Antiqua" panose="02040602050305030304" pitchFamily="18" charset="0"/>
              </a:rPr>
              <a:t>Output</a:t>
            </a: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401" y="0"/>
            <a:ext cx="41656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E93227-9429-167A-F739-2D554FDDF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55" y="1591666"/>
            <a:ext cx="7222837" cy="395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8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18915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3D3C5F-4F5D-434D-B1B6-3BF1076A2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636" y="1560515"/>
            <a:ext cx="7444509" cy="43415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2DAC62-8FFC-CC37-8968-3545C221E3E9}"/>
              </a:ext>
            </a:extLst>
          </p:cNvPr>
          <p:cNvSpPr txBox="1"/>
          <p:nvPr/>
        </p:nvSpPr>
        <p:spPr>
          <a:xfrm>
            <a:off x="2133599" y="40184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latin typeface="Book Antiqua" panose="02040602050305030304" pitchFamily="18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281832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172</TotalTime>
  <Words>500</Words>
  <Application>Microsoft Office PowerPoint</Application>
  <PresentationFormat>Widescreen</PresentationFormat>
  <Paragraphs>92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Book Antiqua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Aljuvaireya P</dc:creator>
  <cp:lastModifiedBy>Aljuvaireya P</cp:lastModifiedBy>
  <cp:revision>21</cp:revision>
  <dcterms:created xsi:type="dcterms:W3CDTF">2025-09-09T09:52:15Z</dcterms:created>
  <dcterms:modified xsi:type="dcterms:W3CDTF">2025-09-09T12:46:35Z</dcterms:modified>
</cp:coreProperties>
</file>